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81" r:id="rId2"/>
    <p:sldId id="282" r:id="rId3"/>
    <p:sldId id="289" r:id="rId4"/>
    <p:sldId id="297" r:id="rId5"/>
    <p:sldId id="298" r:id="rId6"/>
    <p:sldId id="299" r:id="rId7"/>
    <p:sldId id="301" r:id="rId8"/>
    <p:sldId id="290" r:id="rId9"/>
    <p:sldId id="291" r:id="rId10"/>
    <p:sldId id="292" r:id="rId11"/>
    <p:sldId id="293" r:id="rId12"/>
    <p:sldId id="286" r:id="rId13"/>
    <p:sldId id="302" r:id="rId14"/>
    <p:sldId id="303" r:id="rId15"/>
    <p:sldId id="304" r:id="rId16"/>
    <p:sldId id="306" r:id="rId17"/>
    <p:sldId id="307" r:id="rId18"/>
    <p:sldId id="308" r:id="rId19"/>
    <p:sldId id="305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39" r:id="rId28"/>
    <p:sldId id="287" r:id="rId29"/>
    <p:sldId id="316" r:id="rId30"/>
    <p:sldId id="317" r:id="rId31"/>
    <p:sldId id="318" r:id="rId32"/>
    <p:sldId id="319" r:id="rId33"/>
    <p:sldId id="320" r:id="rId34"/>
    <p:sldId id="288" r:id="rId35"/>
    <p:sldId id="283" r:id="rId36"/>
    <p:sldId id="284" r:id="rId37"/>
    <p:sldId id="285" r:id="rId38"/>
    <p:sldId id="321" r:id="rId39"/>
    <p:sldId id="322" r:id="rId40"/>
    <p:sldId id="323" r:id="rId41"/>
    <p:sldId id="324" r:id="rId42"/>
    <p:sldId id="326" r:id="rId43"/>
    <p:sldId id="327" r:id="rId44"/>
    <p:sldId id="328" r:id="rId45"/>
    <p:sldId id="329" r:id="rId46"/>
    <p:sldId id="331" r:id="rId47"/>
    <p:sldId id="333" r:id="rId48"/>
    <p:sldId id="334" r:id="rId49"/>
    <p:sldId id="335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6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18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commentAuthors" Target="commentAuthors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Relationship Id="rId3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46.w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Relationship Id="rId2" Type="http://schemas.openxmlformats.org/officeDocument/2006/relationships/image" Target="../media/image6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Relationship Id="rId2" Type="http://schemas.openxmlformats.org/officeDocument/2006/relationships/image" Target="../media/image51.wmf"/><Relationship Id="rId3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knowledge,</a:t>
            </a:r>
            <a:r>
              <a:rPr lang="en-US" baseline="0" dirty="0" smtClean="0"/>
              <a:t> data objects, attribute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b="1" dirty="0" smtClean="0"/>
              <a:t>label</a:t>
            </a:r>
            <a:r>
              <a:rPr lang="en-US" altLang="en-US" dirty="0" smtClean="0"/>
              <a:t> the dark plotted points as </a:t>
            </a:r>
            <a:r>
              <a:rPr lang="en-US" altLang="en-US" b="1" dirty="0" smtClean="0"/>
              <a:t>Q1, Median, Q3</a:t>
            </a:r>
            <a:r>
              <a:rPr lang="en-US" altLang="zh-CN" b="0" dirty="0" smtClean="0"/>
              <a:t>.</a:t>
            </a:r>
            <a:r>
              <a:rPr lang="zh-CN" altLang="en-US" b="0" dirty="0" smtClean="0"/>
              <a:t> </a:t>
            </a:r>
            <a:r>
              <a:rPr lang="en-US" altLang="en-US" dirty="0" smtClean="0"/>
              <a:t>There is a shift in distribution of branch 1 WRT branch 2 in that the unit prices of items sold at branch 1 tend to be lower than those at branch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35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0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gif"/><Relationship Id="rId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3.emf"/><Relationship Id="rId5" Type="http://schemas.openxmlformats.org/officeDocument/2006/relationships/image" Target="../media/image24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6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gif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44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4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46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47.emf"/><Relationship Id="rId7" Type="http://schemas.openxmlformats.org/officeDocument/2006/relationships/oleObject" Target="../embeddings/Microsoft_Excel_97_-_2004_Worksheet1.xls"/><Relationship Id="rId8" Type="http://schemas.openxmlformats.org/officeDocument/2006/relationships/image" Target="../media/image4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9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0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51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52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46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53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54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55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5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62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63.w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64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65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/>
              <a:t>Chapter 2.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Types </a:t>
            </a:r>
            <a:r>
              <a:rPr lang="en-US" dirty="0"/>
              <a:t>of Data </a:t>
            </a: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</a:p>
          <a:p>
            <a:r>
              <a:rPr lang="en-US" dirty="0" smtClean="0"/>
              <a:t>Image and multimedia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0353"/>
            <a:ext cx="4490961" cy="36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1" y="3677623"/>
            <a:ext cx="4653039" cy="2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Characterisitcs</a:t>
            </a:r>
            <a:r>
              <a:rPr lang="en-US" dirty="0" smtClean="0"/>
              <a:t> of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</a:t>
            </a:r>
            <a:r>
              <a:rPr lang="en-US" altLang="en-US" dirty="0" err="1"/>
              <a:t>Sparsity</a:t>
            </a:r>
            <a:endParaRPr lang="en-US" altLang="en-US" dirty="0"/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</a:t>
            </a:r>
            <a:r>
              <a:rPr lang="en-US" altLang="en-US" dirty="0" smtClean="0"/>
              <a:t>dispersion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Statistical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Descriptions</a:t>
            </a:r>
            <a:r>
              <a:rPr lang="zh-CN" altLang="en-US" b="1" dirty="0"/>
              <a:t> </a:t>
            </a:r>
            <a:r>
              <a:rPr lang="en-US" altLang="zh-CN" b="1" dirty="0" smtClean="0"/>
              <a:t>(Assign.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1)</a:t>
            </a:r>
            <a:endParaRPr lang="zh-CN" altLang="en-US" b="1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Statistical Descriptions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n-US" altLang="en-US" sz="2400" dirty="0" smtClean="0"/>
              <a:t>Motivation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better understand the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pPr>
              <a:buSzPct val="80000"/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dispersion characteristics </a:t>
            </a:r>
          </a:p>
          <a:p>
            <a:pPr lvl="1"/>
            <a:r>
              <a:rPr lang="en-US" altLang="en-US" sz="2400" dirty="0"/>
              <a:t>Median, max, min, </a:t>
            </a:r>
            <a:r>
              <a:rPr lang="en-US" altLang="en-US" sz="2400" dirty="0" err="1"/>
              <a:t>quantiles</a:t>
            </a:r>
            <a:r>
              <a:rPr lang="en-US" altLang="en-US" sz="2400" dirty="0"/>
              <a:t>, outliers, variance, ...</a:t>
            </a:r>
          </a:p>
          <a:p>
            <a:r>
              <a:rPr lang="en-US" altLang="en-US" sz="2400" dirty="0"/>
              <a:t>Numerical dimensions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sorted intervals</a:t>
            </a:r>
          </a:p>
          <a:p>
            <a:r>
              <a:rPr lang="en-US" altLang="en-US" sz="2400" dirty="0"/>
              <a:t>Dispersion analysis on computed measures</a:t>
            </a:r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the transformed </a:t>
            </a:r>
            <a:r>
              <a:rPr lang="en-US" altLang="en-US" sz="2400" dirty="0" smtClean="0"/>
              <a:t>cube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1)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Mean (algebraic measure) (sample vs. population</a:t>
            </a:r>
            <a:r>
              <a:rPr lang="en-US" sz="2400" dirty="0" smtClean="0"/>
              <a:t>):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Note</a:t>
            </a:r>
            <a:r>
              <a:rPr lang="en-US" sz="2000" dirty="0"/>
              <a:t>: n is sample size and N is population </a:t>
            </a:r>
            <a:r>
              <a:rPr lang="en-US" sz="2000" dirty="0" smtClean="0"/>
              <a:t>size.</a:t>
            </a:r>
            <a:endParaRPr lang="zh-CN" altLang="en-US" sz="20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Weighted </a:t>
            </a:r>
            <a:r>
              <a:rPr lang="en-US" sz="2400" dirty="0"/>
              <a:t>arithmetic </a:t>
            </a:r>
            <a:r>
              <a:rPr lang="en-US" sz="2400" dirty="0" smtClean="0"/>
              <a:t>mean: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Trimmed </a:t>
            </a:r>
            <a:r>
              <a:rPr lang="en-US" sz="2400" dirty="0"/>
              <a:t>mean: Chopping extreme values (e.g., Olympics gymnastics score computation)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91284"/>
              </p:ext>
            </p:extLst>
          </p:nvPr>
        </p:nvGraphicFramePr>
        <p:xfrm>
          <a:off x="2042398" y="2357735"/>
          <a:ext cx="1837051" cy="886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Microsoft Equation 3.0" r:id="rId3" imgW="710891" imgH="431613" progId="Equation.3">
                  <p:embed/>
                </p:oleObj>
              </mc:Choice>
              <mc:Fallback>
                <p:oleObj name="Microsoft Equation 3.0" r:id="rId3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2398" y="2357735"/>
                        <a:ext cx="1837051" cy="886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496894"/>
              </p:ext>
            </p:extLst>
          </p:nvPr>
        </p:nvGraphicFramePr>
        <p:xfrm>
          <a:off x="4572000" y="2416728"/>
          <a:ext cx="1063203" cy="768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5" imgW="596900" imgH="431800" progId="Equation.3">
                  <p:embed/>
                </p:oleObj>
              </mc:Choice>
              <mc:Fallback>
                <p:oleObj name="Equation" r:id="rId5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16728"/>
                        <a:ext cx="1063203" cy="768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810260"/>
              </p:ext>
            </p:extLst>
          </p:nvPr>
        </p:nvGraphicFramePr>
        <p:xfrm>
          <a:off x="4225724" y="3487058"/>
          <a:ext cx="1755754" cy="158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7" imgW="749300" imgH="838200" progId="Equation.3">
                  <p:embed/>
                </p:oleObj>
              </mc:Choice>
              <mc:Fallback>
                <p:oleObj name="Equation" r:id="rId7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724" y="3487058"/>
                        <a:ext cx="1755754" cy="1588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88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2)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Median: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Middle </a:t>
            </a:r>
            <a:r>
              <a:rPr lang="en-US" sz="2400" dirty="0"/>
              <a:t>value if odd number of values, or average of the middle two values </a:t>
            </a:r>
            <a:r>
              <a:rPr lang="en-US" sz="2400" dirty="0" smtClean="0"/>
              <a:t>otherwise</a:t>
            </a:r>
            <a:endParaRPr lang="zh-CN" altLang="en-US" sz="2400" dirty="0" smtClean="0"/>
          </a:p>
          <a:p>
            <a:r>
              <a:rPr lang="en-US" sz="2400" dirty="0" smtClean="0"/>
              <a:t>Estimated </a:t>
            </a:r>
            <a:r>
              <a:rPr lang="en-US" sz="2400" dirty="0"/>
              <a:t>by interpolation (for grouped data):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472" y="3324068"/>
            <a:ext cx="2541054" cy="2272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331592"/>
              </p:ext>
            </p:extLst>
          </p:nvPr>
        </p:nvGraphicFramePr>
        <p:xfrm>
          <a:off x="2082258" y="5741905"/>
          <a:ext cx="4979481" cy="979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258" y="5741905"/>
                        <a:ext cx="4979481" cy="9795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8778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a02ske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4572000"/>
            <a:ext cx="2813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leftskew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487" y="4572000"/>
            <a:ext cx="2955636" cy="2286000"/>
          </a:xfrm>
          <a:prstGeom prst="rect">
            <a:avLst/>
          </a:prstGeom>
          <a:noFill/>
        </p:spPr>
      </p:pic>
      <p:pic>
        <p:nvPicPr>
          <p:cNvPr id="9" name="Picture 6" descr="rightskew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6427" y="4572000"/>
            <a:ext cx="2710928" cy="2286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49654" y="409999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02385" y="4097894"/>
            <a:ext cx="23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Positively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57302" y="4097894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Negatively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3)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Mode: Value that occurs most frequently in the </a:t>
            </a:r>
            <a:r>
              <a:rPr lang="en-US" sz="2400" dirty="0" smtClean="0"/>
              <a:t>data</a:t>
            </a:r>
            <a:endParaRPr lang="zh-CN" altLang="en-US" sz="2400" dirty="0" smtClean="0"/>
          </a:p>
          <a:p>
            <a:r>
              <a:rPr lang="en-US" altLang="zh-CN" sz="2400" dirty="0" smtClean="0"/>
              <a:t>Multi-modal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Bimodal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Trimodal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13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14" y="2033249"/>
            <a:ext cx="2945185" cy="20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73" y="2334291"/>
            <a:ext cx="3139015" cy="16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9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Properties of Normal Distribution Curve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03" y="1600200"/>
            <a:ext cx="62373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2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Measures Data </a:t>
            </a:r>
            <a:r>
              <a:rPr lang="en-US" altLang="en-US" dirty="0" smtClean="0"/>
              <a:t>Distribution: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r>
              <a:rPr lang="en-US" sz="2000" dirty="0" smtClean="0"/>
              <a:t>Q</a:t>
            </a:r>
            <a:r>
              <a:rPr lang="en-US" sz="2000" dirty="0"/>
              <a:t>: Can you compute it incrementally and </a:t>
            </a:r>
            <a:r>
              <a:rPr lang="en-US" sz="2000" dirty="0" smtClean="0"/>
              <a:t>efficiently?</a:t>
            </a:r>
            <a:endParaRPr lang="zh-CN" altLang="en-US" sz="20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the square root of variance s2 (or σ2)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760596"/>
              </p:ext>
            </p:extLst>
          </p:nvPr>
        </p:nvGraphicFramePr>
        <p:xfrm>
          <a:off x="1050563" y="2982069"/>
          <a:ext cx="7119846" cy="89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0" name="Equation" r:id="rId3" imgW="2959100" imgH="431800" progId="Equation.3">
                  <p:embed/>
                </p:oleObj>
              </mc:Choice>
              <mc:Fallback>
                <p:oleObj name="Equation" r:id="rId3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563" y="2982069"/>
                        <a:ext cx="7119846" cy="897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78899"/>
              </p:ext>
            </p:extLst>
          </p:nvPr>
        </p:nvGraphicFramePr>
        <p:xfrm>
          <a:off x="1050563" y="4062321"/>
          <a:ext cx="5197114" cy="84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1" name="Equation" r:id="rId5" imgW="2235200" imgH="431800" progId="Equation.3">
                  <p:embed/>
                </p:oleObj>
              </mc:Choice>
              <mc:Fallback>
                <p:oleObj name="Equation" r:id="rId5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563" y="4062321"/>
                        <a:ext cx="5197114" cy="84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0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Graphic Displays </a:t>
            </a:r>
            <a:r>
              <a:rPr lang="en-US" altLang="en-US" dirty="0" smtClean="0"/>
              <a:t>of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Basic </a:t>
            </a:r>
            <a:r>
              <a:rPr lang="en-US" altLang="en-US" dirty="0"/>
              <a:t>Statistical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Boxplot</a:t>
            </a:r>
            <a:r>
              <a:rPr lang="en-US" altLang="en-US" dirty="0"/>
              <a:t>: graphic display of five-number summary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Histogram</a:t>
            </a:r>
            <a:r>
              <a:rPr lang="en-US" altLang="en-US" dirty="0"/>
              <a:t>: x-axis are values, y-axis </a:t>
            </a:r>
            <a:r>
              <a:rPr lang="en-US" altLang="en-US" dirty="0" err="1"/>
              <a:t>repres</a:t>
            </a:r>
            <a:r>
              <a:rPr lang="en-US" altLang="en-US" dirty="0"/>
              <a:t>. frequencies 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</a:t>
            </a:r>
            <a:r>
              <a:rPr lang="en-US" altLang="en-US" b="1" dirty="0"/>
              <a:t> plot</a:t>
            </a:r>
            <a:r>
              <a:rPr lang="en-US" altLang="en-US" dirty="0"/>
              <a:t>:  each value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 </a:t>
            </a:r>
            <a:r>
              <a:rPr lang="en-US" altLang="en-US" dirty="0"/>
              <a:t>is paired with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 indicating that approximately 100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% of data  are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</a:t>
            </a:r>
            <a:endParaRPr lang="en-US" altLang="en-US" dirty="0"/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Quantile-quantile</a:t>
            </a:r>
            <a:r>
              <a:rPr lang="en-US" altLang="en-US" b="1" dirty="0"/>
              <a:t> (q-q) plot</a:t>
            </a:r>
            <a:r>
              <a:rPr lang="en-US" altLang="en-US" dirty="0"/>
              <a:t>: graphs the </a:t>
            </a:r>
            <a:r>
              <a:rPr lang="en-US" altLang="en-US" dirty="0" err="1"/>
              <a:t>quantiles</a:t>
            </a:r>
            <a:r>
              <a:rPr lang="en-US" altLang="en-US" dirty="0"/>
              <a:t> of one </a:t>
            </a:r>
            <a:r>
              <a:rPr lang="en-US" altLang="en-US" dirty="0" err="1"/>
              <a:t>univariant</a:t>
            </a:r>
            <a:r>
              <a:rPr lang="en-US" altLang="en-US" dirty="0"/>
              <a:t> distribution against the corresponding </a:t>
            </a:r>
            <a:r>
              <a:rPr lang="en-US" altLang="en-US" dirty="0" err="1"/>
              <a:t>quantiles</a:t>
            </a:r>
            <a:r>
              <a:rPr lang="en-US" altLang="en-US" dirty="0"/>
              <a:t> of another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Scatter plot</a:t>
            </a:r>
            <a:r>
              <a:rPr lang="en-US" altLang="en-US" dirty="0"/>
              <a:t>: each pair of values is a pair of coordinates and plotted as points in the plane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Attribute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endParaRPr lang="zh-CN" altLang="en-US" b="1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r>
              <a:rPr lang="zh-CN" altLang="en-US" dirty="0"/>
              <a:t> </a:t>
            </a:r>
            <a:r>
              <a:rPr lang="en-US" altLang="zh-CN" dirty="0" smtClean="0"/>
              <a:t>(Assign.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6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Dispersion of Data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en-US" dirty="0" smtClean="0"/>
              <a:t>Quartiles </a:t>
            </a:r>
            <a:r>
              <a:rPr lang="en-US" altLang="en-US" dirty="0"/>
              <a:t>&amp; Boxplots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27058" cy="4525963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Quartiles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(25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(75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Inter-quartile range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IQR =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–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Five number summary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min,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median,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Boxplot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Median (Q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Whiskers: two lines outside the box extended to Minimum and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Maximum</a:t>
            </a:r>
            <a:endParaRPr lang="zh-CN" altLang="en-US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Outlier: usually, a value higher/lower than 1.5 x IQR</a:t>
            </a:r>
          </a:p>
          <a:p>
            <a:pPr lvl="1">
              <a:lnSpc>
                <a:spcPct val="12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26" y="2514650"/>
            <a:ext cx="2361130" cy="26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8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en-US" dirty="0" smtClean="0"/>
              <a:t>Histogram </a:t>
            </a:r>
            <a:r>
              <a:rPr lang="en-US" altLang="en-US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309418" cy="5257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Histogram: Graph display of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tabulated frequencies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shown as bars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Between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histograms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and bar charts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are used to show distributions of variables while bar charts are used to compare variables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binned quantitative data </a:t>
            </a:r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while bar charts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categorical data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Bars can be reordered in bar charts but not in histograms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Object 10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374392"/>
              </p:ext>
            </p:extLst>
          </p:nvPr>
        </p:nvGraphicFramePr>
        <p:xfrm>
          <a:off x="5899355" y="1600200"/>
          <a:ext cx="3849329" cy="2367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Chart" r:id="rId3" imgW="7915188" imgH="3848049" progId="MSGraph.Chart.8">
                  <p:embed followColorScheme="full"/>
                </p:oleObj>
              </mc:Choice>
              <mc:Fallback>
                <p:oleObj name="Chart" r:id="rId3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355" y="1600200"/>
                        <a:ext cx="3849329" cy="2367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11" y="4245826"/>
            <a:ext cx="3810589" cy="18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5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Histograms Often Tell More than Boxplots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The two histograms may have the same boxplot</a:t>
            </a:r>
          </a:p>
          <a:p>
            <a:pPr lvl="1"/>
            <a:r>
              <a:rPr lang="en-US" altLang="en-US" sz="2400" dirty="0" smtClean="0"/>
              <a:t>The same values for: min, Q1, median, Q3, max</a:t>
            </a:r>
          </a:p>
          <a:p>
            <a:r>
              <a:rPr lang="en-US" altLang="en-US" sz="2800" dirty="0" smtClean="0"/>
              <a:t>But they have rather different data distributions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78352"/>
              </p:ext>
            </p:extLst>
          </p:nvPr>
        </p:nvGraphicFramePr>
        <p:xfrm>
          <a:off x="457200" y="3482178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6" name="SmartDraw" r:id="rId3" imgW="3063240" imgH="1691640" progId="SmartDraw.2">
                  <p:embed/>
                </p:oleObj>
              </mc:Choice>
              <mc:Fallback>
                <p:oleObj name="SmartDraw" r:id="rId3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82178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63229"/>
              </p:ext>
            </p:extLst>
          </p:nvPr>
        </p:nvGraphicFramePr>
        <p:xfrm>
          <a:off x="4800600" y="3482178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SmartDraw" r:id="rId5" imgW="3063240" imgH="1691640" progId="SmartDraw.2">
                  <p:embed/>
                </p:oleObj>
              </mc:Choice>
              <mc:Fallback>
                <p:oleObj name="SmartDraw" r:id="rId5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82178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324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</a:t>
            </a:r>
            <a:r>
              <a:rPr lang="en-US" altLang="en-US" dirty="0" smtClean="0"/>
              <a:t>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 err="1"/>
              <a:t>quantile</a:t>
            </a:r>
            <a:r>
              <a:rPr lang="en-US" altLang="en-US" sz="2400" dirty="0"/>
              <a:t> information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 smtClean="0"/>
              <a:t>x</a:t>
            </a:r>
            <a:r>
              <a:rPr lang="en-US" altLang="en-US" sz="2400" i="1" baseline="-25000" dirty="0" smtClean="0"/>
              <a:t>i</a:t>
            </a:r>
            <a:endParaRPr lang="en-US" altLang="en-US" sz="2400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90" y="3863181"/>
            <a:ext cx="5162591" cy="262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045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Quantile-Quantile</a:t>
            </a:r>
            <a:r>
              <a:rPr lang="en-US" altLang="en-US" dirty="0" smtClean="0"/>
              <a:t> </a:t>
            </a:r>
            <a:r>
              <a:rPr lang="en-US" altLang="en-US" dirty="0"/>
              <a:t>(Q-Q)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Graphs the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one </a:t>
            </a:r>
            <a:r>
              <a:rPr lang="en-US" altLang="en-US" sz="2000" dirty="0" err="1"/>
              <a:t>univariate</a:t>
            </a:r>
            <a:r>
              <a:rPr lang="en-US" altLang="en-US" sz="2000" dirty="0"/>
              <a:t> distribution against the corresponding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another</a:t>
            </a:r>
          </a:p>
          <a:p>
            <a:r>
              <a:rPr lang="en-US" altLang="en-US" sz="2000" dirty="0" smtClean="0"/>
              <a:t>View: Is </a:t>
            </a:r>
            <a:r>
              <a:rPr lang="en-US" altLang="en-US" sz="2000" dirty="0"/>
              <a:t>there is a shift in going from one distribution to another?</a:t>
            </a:r>
          </a:p>
          <a:p>
            <a:r>
              <a:rPr lang="en-US" altLang="en-US" sz="2000" dirty="0"/>
              <a:t>Example shows unit price of items sold at Branch 1 vs. Branch 2 for each </a:t>
            </a:r>
            <a:r>
              <a:rPr lang="en-US" altLang="en-US" sz="2000" dirty="0" err="1"/>
              <a:t>quantile</a:t>
            </a:r>
            <a:r>
              <a:rPr lang="en-US" altLang="en-US" sz="2000" dirty="0"/>
              <a:t>.  Unit prices of items sold at Branch 1 tend to be lower than those at Branch </a:t>
            </a:r>
            <a:r>
              <a:rPr lang="en-US" altLang="en-US" sz="2000" dirty="0" smtClean="0"/>
              <a:t>2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81" y="3442555"/>
            <a:ext cx="5712541" cy="327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10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r>
              <a:rPr lang="en-US" altLang="en-US" dirty="0" smtClean="0"/>
              <a:t>Scatter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Provides a first look at bivariate data to see clusters of points, outliers, etc.</a:t>
            </a:r>
          </a:p>
          <a:p>
            <a:r>
              <a:rPr lang="en-US" altLang="en-US" sz="2400" dirty="0"/>
              <a:t>Each pair of values is treated as a pair of coordinates and plotted as points in the </a:t>
            </a:r>
            <a:r>
              <a:rPr lang="en-US" altLang="en-US" sz="2400" dirty="0" smtClean="0"/>
              <a:t>plane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Image result for scatter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53883"/>
            <a:ext cx="4572000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Positively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Negatively Correlated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Uncorrelated</a:t>
            </a:r>
            <a:r>
              <a:rPr lang="en-US" altLang="en-US" sz="3600" dirty="0" smtClean="0"/>
              <a:t>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ha02corr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96" y="1943894"/>
            <a:ext cx="22230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a02corr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894"/>
            <a:ext cx="240631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ig18-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4632" y="4001294"/>
            <a:ext cx="1978090" cy="1828800"/>
          </a:xfrm>
          <a:prstGeom prst="rect">
            <a:avLst/>
          </a:prstGeom>
          <a:noFill/>
        </p:spPr>
      </p:pic>
      <p:pic>
        <p:nvPicPr>
          <p:cNvPr id="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148" y="4001294"/>
            <a:ext cx="2186609" cy="1828800"/>
          </a:xfrm>
          <a:noFill/>
        </p:spPr>
      </p:pic>
      <p:pic>
        <p:nvPicPr>
          <p:cNvPr id="9" name="Picture 5" descr="fig18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071" y="4001294"/>
            <a:ext cx="2163651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02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Announcements: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Assign.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en-US" altLang="zh-CN" baseline="30000" dirty="0" smtClean="0"/>
              <a:t>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Credit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altLang="en-US" sz="2800" dirty="0" smtClean="0"/>
              <a:t>CS412:  The First </a:t>
            </a:r>
            <a:r>
              <a:rPr lang="de-DE" altLang="en-US" sz="2800" dirty="0" err="1" smtClean="0"/>
              <a:t>Homework</a:t>
            </a:r>
            <a:endParaRPr lang="zh-CN" altLang="en-US" sz="2800" dirty="0" smtClean="0"/>
          </a:p>
          <a:p>
            <a:pPr lvl="1"/>
            <a:r>
              <a:rPr lang="en-US" sz="2400" dirty="0"/>
              <a:t>Assignment #1 is ready and is distributed today!</a:t>
            </a:r>
          </a:p>
          <a:p>
            <a:pPr lvl="1"/>
            <a:r>
              <a:rPr lang="en-US" sz="2400" dirty="0"/>
              <a:t>Please check lecture page linking to the assignment #</a:t>
            </a:r>
            <a:r>
              <a:rPr lang="en-US" sz="2400" dirty="0" smtClean="0"/>
              <a:t>1</a:t>
            </a:r>
            <a:endParaRPr lang="zh-CN" altLang="en-US" sz="2800" dirty="0" smtClean="0"/>
          </a:p>
          <a:p>
            <a:r>
              <a:rPr lang="en-US" altLang="zh-CN" sz="2800" dirty="0" smtClean="0"/>
              <a:t>Project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4th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Credit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Reading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KDD’15-’16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proceedings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(430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papers)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Manually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full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ID)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“attribute”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phrases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of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research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problem,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methodology,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technique,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datasets</a:t>
            </a:r>
            <a:r>
              <a:rPr lang="mr-IN" altLang="zh-CN" sz="2400" b="1" dirty="0" smtClean="0"/>
              <a:t>…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table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similarity/dissimilarity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Multi-faceted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author,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affiliation,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etc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PDF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report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and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a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TabSV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(.</a:t>
            </a:r>
            <a:r>
              <a:rPr lang="en-US" altLang="zh-CN" sz="2400" dirty="0" err="1">
                <a:solidFill>
                  <a:srgbClr val="FF0000"/>
                </a:solidFill>
              </a:rPr>
              <a:t>tsv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table: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individual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proj</a:t>
            </a:r>
            <a:r>
              <a:rPr lang="en-US" altLang="zh-CN" sz="2400" dirty="0" smtClean="0">
                <a:solidFill>
                  <a:srgbClr val="FF0000"/>
                </a:solidFill>
              </a:rPr>
              <a:t>.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pPr lvl="1"/>
            <a:endParaRPr lang="de-DE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r>
              <a:rPr lang="zh-CN" altLang="en-US" dirty="0"/>
              <a:t> </a:t>
            </a:r>
            <a:r>
              <a:rPr lang="en-US" altLang="zh-CN" dirty="0" smtClean="0"/>
              <a:t>(Assign.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 smtClean="0"/>
          </a:p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Visualization</a:t>
            </a:r>
            <a:endParaRPr lang="zh-CN" altLang="en-US" b="1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0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Scatterplot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5" name="Content Placeholder 4" descr="scat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03" y="1600200"/>
            <a:ext cx="450359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32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Types of Data Sets: (1) Record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Relational records in relational tables: highly structured</a:t>
            </a:r>
          </a:p>
          <a:p>
            <a:r>
              <a:rPr lang="en-US" sz="2400" dirty="0" smtClean="0"/>
              <a:t>Data matrix: numerical matrix</a:t>
            </a:r>
          </a:p>
          <a:p>
            <a:r>
              <a:rPr lang="en-US" sz="2400" dirty="0" smtClean="0"/>
              <a:t>Transaction data</a:t>
            </a:r>
          </a:p>
          <a:p>
            <a:r>
              <a:rPr lang="en-US" sz="2400" dirty="0" smtClean="0"/>
              <a:t>Document data: Term-frequency matrix of text documents</a:t>
            </a:r>
            <a:endParaRPr lang="en-US" sz="2400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89666"/>
            <a:ext cx="8229600" cy="27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5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/>
              <a:t>Landscapes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pic>
        <p:nvPicPr>
          <p:cNvPr id="5" name="Content Placeholder 4" descr="Landscap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81" y="1600200"/>
            <a:ext cx="5725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6669" y="6126163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dirty="0" err="1"/>
              <a:t>news</a:t>
            </a:r>
            <a:r>
              <a:rPr lang="de-DE" altLang="en-US" dirty="0"/>
              <a:t> </a:t>
            </a:r>
            <a:r>
              <a:rPr lang="de-DE" altLang="en-US" dirty="0" err="1"/>
              <a:t>articles</a:t>
            </a:r>
            <a:r>
              <a:rPr lang="de-DE" altLang="en-US" dirty="0"/>
              <a:t> </a:t>
            </a:r>
            <a:r>
              <a:rPr lang="de-DE" altLang="en-US" dirty="0" err="1"/>
              <a:t>visualized</a:t>
            </a:r>
            <a:r>
              <a:rPr lang="de-DE" altLang="en-US" dirty="0"/>
              <a:t> </a:t>
            </a:r>
            <a:r>
              <a:rPr lang="de-DE" altLang="en-US" dirty="0" err="1"/>
              <a:t>as</a:t>
            </a:r>
            <a:r>
              <a:rPr lang="de-DE" altLang="en-US" dirty="0"/>
              <a:t> a </a:t>
            </a:r>
            <a:r>
              <a:rPr lang="de-DE" altLang="en-US" dirty="0" err="1"/>
              <a:t>landscape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2092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Tree-Map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Screen-filling method which uses a hierarchical partitioning of the screen into regions depending on the attribute </a:t>
            </a:r>
            <a:r>
              <a:rPr lang="en-US" sz="2400" dirty="0" smtClean="0"/>
              <a:t>values</a:t>
            </a:r>
            <a:endParaRPr lang="zh-CN" alt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x- and y-dimension of the screen are partitioned alternately according to the attribute values (classes)</a:t>
            </a:r>
          </a:p>
        </p:txBody>
      </p:sp>
      <p:pic>
        <p:nvPicPr>
          <p:cNvPr id="11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86" y="3350113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" y="1321594"/>
            <a:ext cx="5895209" cy="201154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72" y="2979174"/>
            <a:ext cx="4530228" cy="374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5489" y="5663070"/>
            <a:ext cx="3953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mtClean="0"/>
              <a:t>Newsmap: Google News Stories in 2005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557184" y="1321594"/>
            <a:ext cx="31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/>
              <a:t>KDD 2013 Research Paper </a:t>
            </a:r>
            <a:r>
              <a:rPr lang="en-US" altLang="en-US" dirty="0" smtClean="0"/>
              <a:t>Title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4459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33" y="1355782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1417638"/>
            <a:ext cx="2743200" cy="22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3867877"/>
            <a:ext cx="2743200" cy="28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90" y="4105963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26233" y="334541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typical network structure </a:t>
            </a:r>
            <a:endParaRPr lang="en-US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2818" y="6335379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social network</a:t>
            </a:r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84176" y="3667742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organizing information networks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5798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r>
              <a:rPr lang="zh-CN" altLang="en-US" dirty="0"/>
              <a:t> </a:t>
            </a:r>
            <a:r>
              <a:rPr lang="en-US" altLang="zh-CN" dirty="0" smtClean="0"/>
              <a:t>(Assign.</a:t>
            </a:r>
            <a:r>
              <a:rPr lang="zh-CN" altLang="en-US" dirty="0" smtClean="0"/>
              <a:t> </a:t>
            </a:r>
            <a:r>
              <a:rPr lang="en-US" altLang="zh-CN" dirty="0" smtClean="0"/>
              <a:t>1)</a:t>
            </a:r>
            <a:endParaRPr lang="zh-CN" altLang="en-US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b="1" dirty="0" smtClean="0"/>
              <a:t>Measuring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Similarity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Dissimilarity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Similarity, Dissimilarity, and 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</a:t>
            </a:r>
            <a:r>
              <a:rPr lang="en-US" altLang="en-US" sz="2400" dirty="0" smtClean="0"/>
              <a:t>dissimilarity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35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Data Matrix and Dissimilarity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388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Data matrix</a:t>
            </a:r>
          </a:p>
          <a:p>
            <a:pPr lvl="1"/>
            <a:r>
              <a:rPr lang="en-US" altLang="en-US" dirty="0" smtClean="0"/>
              <a:t>A data matrix of n data points with l dimensions</a:t>
            </a:r>
          </a:p>
          <a:p>
            <a:r>
              <a:rPr lang="en-US" altLang="en-US" dirty="0" smtClean="0"/>
              <a:t>Dissimilarity (distance) matrix</a:t>
            </a:r>
          </a:p>
          <a:p>
            <a:pPr lvl="1"/>
            <a:r>
              <a:rPr lang="en-US" altLang="en-US" dirty="0" smtClean="0"/>
              <a:t>n data points, but registers only the distance </a:t>
            </a:r>
            <a:r>
              <a:rPr lang="en-US" altLang="zh-CN" dirty="0" smtClean="0"/>
              <a:t>d(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j)</a:t>
            </a:r>
            <a:endParaRPr lang="zh-CN" altLang="en-US" dirty="0" smtClean="0"/>
          </a:p>
          <a:p>
            <a:pPr lvl="1"/>
            <a:r>
              <a:rPr lang="en-US" altLang="en-US" dirty="0" smtClean="0"/>
              <a:t>Usually symmetric, thus a triangular matrix</a:t>
            </a:r>
          </a:p>
          <a:p>
            <a:pPr lvl="1"/>
            <a:r>
              <a:rPr lang="en-US" altLang="zh-CN" dirty="0" smtClean="0"/>
              <a:t>Distance functions are usually different for real, </a:t>
            </a:r>
            <a:r>
              <a:rPr lang="en-US" altLang="zh-CN" dirty="0" err="1" smtClean="0"/>
              <a:t>boolean</a:t>
            </a:r>
            <a:r>
              <a:rPr lang="en-US" altLang="zh-CN" dirty="0" smtClean="0"/>
              <a:t>, categorical, ordinal, ratio, and vector variables</a:t>
            </a:r>
          </a:p>
          <a:p>
            <a:pPr lvl="1"/>
            <a:r>
              <a:rPr lang="en-US" altLang="zh-CN" dirty="0" smtClean="0"/>
              <a:t>Weights can be associated with different variables based on applications and data semantics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lvl="1"/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36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93235"/>
              </p:ext>
            </p:extLst>
          </p:nvPr>
        </p:nvGraphicFramePr>
        <p:xfrm>
          <a:off x="5709112" y="1600200"/>
          <a:ext cx="3228411" cy="195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Equation" r:id="rId3" imgW="1549080" imgH="939600" progId="Equation.DSMT4">
                  <p:embed/>
                </p:oleObj>
              </mc:Choice>
              <mc:Fallback>
                <p:oleObj name="Equation" r:id="rId3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9112" y="1600200"/>
                        <a:ext cx="3228411" cy="195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4329"/>
              </p:ext>
            </p:extLst>
          </p:nvPr>
        </p:nvGraphicFramePr>
        <p:xfrm>
          <a:off x="6091084" y="4035988"/>
          <a:ext cx="2846439" cy="1610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Equation" r:id="rId5" imgW="1612800" imgH="914400" progId="Equation.DSMT4">
                  <p:embed/>
                </p:oleObj>
              </mc:Choice>
              <mc:Fallback>
                <p:oleObj name="Equation" r:id="rId5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1084" y="4035988"/>
                        <a:ext cx="2846439" cy="1610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0409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Euclidean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957496"/>
              </p:ext>
            </p:extLst>
          </p:nvPr>
        </p:nvGraphicFramePr>
        <p:xfrm>
          <a:off x="361022" y="1885024"/>
          <a:ext cx="2801922" cy="278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7" name="SmartDraw" r:id="rId3" imgW="4379976" imgH="5551932" progId="SmartDraw.2">
                  <p:embed/>
                </p:oleObj>
              </mc:Choice>
              <mc:Fallback>
                <p:oleObj name="SmartDraw" r:id="rId3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22" y="1885024"/>
                        <a:ext cx="2801922" cy="278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368539"/>
              </p:ext>
            </p:extLst>
          </p:nvPr>
        </p:nvGraphicFramePr>
        <p:xfrm>
          <a:off x="3779838" y="2302548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Worksheet" r:id="rId5" imgW="1838249" imgH="857402" progId="Excel.Sheet.8">
                  <p:embed/>
                </p:oleObj>
              </mc:Choice>
              <mc:Fallback>
                <p:oleObj name="Worksheet" r:id="rId5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302548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779838" y="4101167"/>
            <a:ext cx="47960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Dissimilarity Matrix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(by </a:t>
            </a: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r>
              <a:rPr lang="en-US" altLang="en-US" sz="2000" dirty="0">
                <a:solidFill>
                  <a:srgbClr val="333399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92033"/>
              </p:ext>
            </p:extLst>
          </p:nvPr>
        </p:nvGraphicFramePr>
        <p:xfrm>
          <a:off x="3779838" y="4559759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Worksheet" r:id="rId7" imgW="3057441" imgH="866747" progId="Excel.Sheet.8">
                  <p:embed/>
                </p:oleObj>
              </mc:Choice>
              <mc:Fallback>
                <p:oleObj name="Worksheet" r:id="rId7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59759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79838" y="1848979"/>
            <a:ext cx="179592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Data Matrix</a:t>
            </a:r>
          </a:p>
        </p:txBody>
      </p:sp>
    </p:spTree>
    <p:extLst>
      <p:ext uri="{BB962C8B-B14F-4D97-AF65-F5344CB8AC3E}">
        <p14:creationId xmlns:p14="http://schemas.microsoft.com/office/powerpoint/2010/main" val="196941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2400" dirty="0" smtClean="0"/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200" dirty="0" smtClean="0"/>
              <a:t>where  </a:t>
            </a:r>
            <a:r>
              <a:rPr lang="en-US" altLang="en-US" sz="2200" i="1" dirty="0" err="1"/>
              <a:t>i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il</a:t>
            </a:r>
            <a:r>
              <a:rPr lang="en-US" altLang="en-US" sz="2200" dirty="0"/>
              <a:t>) and</a:t>
            </a:r>
            <a:r>
              <a:rPr lang="en-US" altLang="en-US" sz="2200" i="1" dirty="0"/>
              <a:t> j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jl</a:t>
            </a:r>
            <a:r>
              <a:rPr lang="en-US" altLang="en-US" sz="2200" dirty="0"/>
              <a:t>) are two </a:t>
            </a:r>
            <a:r>
              <a:rPr lang="en-US" altLang="en-US" sz="2200" i="1" dirty="0"/>
              <a:t>l</a:t>
            </a:r>
            <a:r>
              <a:rPr lang="en-US" altLang="en-US" sz="2200" dirty="0"/>
              <a:t>-dimensional </a:t>
            </a:r>
            <a:r>
              <a:rPr lang="en-US" altLang="en-US" sz="2200" dirty="0" smtClean="0"/>
              <a:t>data</a:t>
            </a:r>
            <a:r>
              <a:rPr lang="zh-CN" altLang="en-US" sz="2200" dirty="0" smtClean="0"/>
              <a:t> </a:t>
            </a:r>
            <a:r>
              <a:rPr lang="en-US" altLang="en-US" sz="2200" dirty="0" smtClean="0"/>
              <a:t>objects</a:t>
            </a:r>
            <a:r>
              <a:rPr lang="en-US" altLang="en-US" sz="2200" dirty="0"/>
              <a:t>, and </a:t>
            </a:r>
            <a:r>
              <a:rPr lang="en-US" altLang="en-US" sz="2200" i="1" dirty="0"/>
              <a:t>p</a:t>
            </a:r>
            <a:r>
              <a:rPr lang="en-US" altLang="en-US" sz="2200" dirty="0"/>
              <a:t> is the order (the distance so defined is </a:t>
            </a:r>
            <a:r>
              <a:rPr lang="en-US" altLang="en-US" sz="2200" dirty="0" smtClean="0"/>
              <a:t>called </a:t>
            </a:r>
            <a:r>
              <a:rPr lang="en-US" altLang="en-US" sz="2200" dirty="0"/>
              <a:t>L-</a:t>
            </a:r>
            <a:r>
              <a:rPr lang="en-US" altLang="en-US" sz="2200" i="1" dirty="0"/>
              <a:t>p</a:t>
            </a:r>
            <a:r>
              <a:rPr lang="en-US" altLang="en-US" sz="22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</a:t>
            </a:r>
            <a:r>
              <a:rPr lang="en-US" altLang="en-US" sz="2400" dirty="0" smtClean="0"/>
              <a:t>differences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07761"/>
              </p:ext>
            </p:extLst>
          </p:nvPr>
        </p:nvGraphicFramePr>
        <p:xfrm>
          <a:off x="1976283" y="1931321"/>
          <a:ext cx="5287433" cy="50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3" imgW="3162240" imgH="304560" progId="Equation.DSMT4">
                  <p:embed/>
                </p:oleObj>
              </mc:Choice>
              <mc:Fallback>
                <p:oleObj name="Equation" r:id="rId3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6283" y="1931321"/>
                        <a:ext cx="5287433" cy="509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21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Special Cases of </a:t>
            </a:r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= 1: (L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Manhattan (or city block)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E.g., the Hamming distance: the number of bits that are different between two binary vectors</a:t>
            </a:r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1"/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= 2:  (L</a:t>
            </a:r>
            <a:r>
              <a:rPr lang="en-US" altLang="en-US" sz="2800" baseline="-25000" dirty="0" smtClean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endParaRPr lang="zh-CN" altLang="en-US" sz="2800" dirty="0" smtClean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en-US" sz="28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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: (</a:t>
            </a:r>
            <a:r>
              <a:rPr lang="en-US" altLang="en-US" sz="2800" dirty="0" err="1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800" baseline="-30000" dirty="0" err="1" smtClean="0">
                <a:latin typeface="Corbel" charset="0"/>
                <a:ea typeface="Corbel" charset="0"/>
                <a:cs typeface="Corbel" charset="0"/>
              </a:rPr>
              <a:t>max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norm, 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</a:t>
            </a:r>
            <a:r>
              <a:rPr lang="en-US" altLang="en-US" sz="2800" dirty="0" err="1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supremum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”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The maximum difference between any component (attribute) of the vectors</a:t>
            </a:r>
          </a:p>
          <a:p>
            <a:pPr lvl="1"/>
            <a:endParaRPr lang="en-US" altLang="en-US" sz="18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66999"/>
              </p:ext>
            </p:extLst>
          </p:nvPr>
        </p:nvGraphicFramePr>
        <p:xfrm>
          <a:off x="2129183" y="2895640"/>
          <a:ext cx="4885633" cy="42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9" name="Equation" r:id="rId3" imgW="2781000" imgH="241200" progId="Equation.DSMT4">
                  <p:embed/>
                </p:oleObj>
              </mc:Choice>
              <mc:Fallback>
                <p:oleObj name="Equation" r:id="rId3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9183" y="2895640"/>
                        <a:ext cx="4885633" cy="42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832733"/>
              </p:ext>
            </p:extLst>
          </p:nvPr>
        </p:nvGraphicFramePr>
        <p:xfrm>
          <a:off x="1616964" y="3863181"/>
          <a:ext cx="6215780" cy="53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0" name="Equation" r:id="rId5" imgW="3124080" imgH="304560" progId="Equation.DSMT4">
                  <p:embed/>
                </p:oleObj>
              </mc:Choice>
              <mc:Fallback>
                <p:oleObj name="Equation" r:id="rId5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964" y="3863181"/>
                        <a:ext cx="6215780" cy="538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73761"/>
              </p:ext>
            </p:extLst>
          </p:nvPr>
        </p:nvGraphicFramePr>
        <p:xfrm>
          <a:off x="825910" y="5677522"/>
          <a:ext cx="7182464" cy="67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" name="Equation" r:id="rId7" imgW="4406760" imgH="380880" progId="Equation.DSMT4">
                  <p:embed/>
                </p:oleObj>
              </mc:Choice>
              <mc:Fallback>
                <p:oleObj name="Equation" r:id="rId7" imgW="4406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910" y="5677522"/>
                        <a:ext cx="7182464" cy="678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54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</a:t>
            </a:r>
            <a:r>
              <a:rPr lang="en-US" altLang="en-US" sz="2400" dirty="0" smtClean="0"/>
              <a:t>entity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S</a:t>
            </a:r>
            <a:r>
              <a:rPr lang="en-US" altLang="en-US" sz="2400" dirty="0" smtClean="0"/>
              <a:t>ales </a:t>
            </a:r>
            <a:r>
              <a:rPr lang="en-US" altLang="en-US" sz="2400" dirty="0"/>
              <a:t>database:  customers, store items, </a:t>
            </a:r>
            <a:r>
              <a:rPr lang="en-US" altLang="en-US" sz="2400" dirty="0" smtClean="0"/>
              <a:t>sales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M</a:t>
            </a:r>
            <a:r>
              <a:rPr lang="en-US" altLang="en-US" sz="2400" dirty="0" smtClean="0"/>
              <a:t>edical </a:t>
            </a:r>
            <a:r>
              <a:rPr lang="en-US" altLang="en-US" sz="2400" dirty="0"/>
              <a:t>database: patients, </a:t>
            </a:r>
            <a:r>
              <a:rPr lang="en-US" altLang="en-US" sz="2400" dirty="0" smtClean="0"/>
              <a:t>treatments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Un</a:t>
            </a:r>
            <a:r>
              <a:rPr lang="en-US" altLang="en-US" sz="2400" dirty="0" smtClean="0"/>
              <a:t>iversity </a:t>
            </a:r>
            <a:r>
              <a:rPr lang="en-US" altLang="en-US" sz="2400" dirty="0"/>
              <a:t>database: students, professors, </a:t>
            </a:r>
            <a:r>
              <a:rPr lang="en-US" altLang="en-US" sz="2400" dirty="0" smtClean="0"/>
              <a:t>courses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 smtClean="0"/>
              <a:t>samples, </a:t>
            </a:r>
            <a:r>
              <a:rPr lang="en-US" altLang="en-US" sz="2400" i="1" dirty="0"/>
              <a:t>examples, instances, data points, objects, </a:t>
            </a:r>
            <a:r>
              <a:rPr lang="en-US" altLang="en-US" sz="2400" i="1" dirty="0" smtClean="0"/>
              <a:t>tuples</a:t>
            </a:r>
            <a:r>
              <a:rPr lang="en-US" altLang="zh-CN" sz="2400" i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r>
              <a:rPr lang="en-US" altLang="zh-CN" sz="2400" b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 smtClean="0"/>
              <a:t>attributes</a:t>
            </a:r>
            <a:r>
              <a:rPr lang="en-US" altLang="zh-CN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57762" y="6492875"/>
            <a:ext cx="2133600" cy="365125"/>
          </a:xfrm>
        </p:spPr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08331"/>
              </p:ext>
            </p:extLst>
          </p:nvPr>
        </p:nvGraphicFramePr>
        <p:xfrm>
          <a:off x="453235" y="1789115"/>
          <a:ext cx="2798473" cy="128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6" name="Worksheet" r:id="rId3" imgW="1838249" imgH="819302" progId="Excel.Sheet.8">
                  <p:embed/>
                </p:oleObj>
              </mc:Choice>
              <mc:Fallback>
                <p:oleObj name="Worksheet" r:id="rId3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1789115"/>
                        <a:ext cx="2798473" cy="1288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33187"/>
              </p:ext>
            </p:extLst>
          </p:nvPr>
        </p:nvGraphicFramePr>
        <p:xfrm>
          <a:off x="3738562" y="1975002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7" name="Worksheet" r:id="rId5" imgW="3057449" imgH="819302" progId="Excel.Sheet.8">
                  <p:embed/>
                </p:oleObj>
              </mc:Choice>
              <mc:Fallback>
                <p:oleObj name="Worksheet" r:id="rId5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1975002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10733"/>
              </p:ext>
            </p:extLst>
          </p:nvPr>
        </p:nvGraphicFramePr>
        <p:xfrm>
          <a:off x="3738562" y="368471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8" name="Worksheet" r:id="rId7" imgW="3057449" imgH="819302" progId="Excel.Sheet.8">
                  <p:embed/>
                </p:oleObj>
              </mc:Choice>
              <mc:Fallback>
                <p:oleObj name="Worksheet" r:id="rId7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368471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71796"/>
              </p:ext>
            </p:extLst>
          </p:nvPr>
        </p:nvGraphicFramePr>
        <p:xfrm>
          <a:off x="3738562" y="5391151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9" name="Worksheet" r:id="rId9" imgW="3057449" imgH="838200" progId="Excel.Sheet.8">
                  <p:embed/>
                </p:oleObj>
              </mc:Choice>
              <mc:Fallback>
                <p:oleObj name="Worksheet" r:id="rId9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5391151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3636169" y="1606731"/>
            <a:ext cx="2576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Manhattan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690113" y="3314378"/>
            <a:ext cx="16401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Euclidean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3690113" y="5009735"/>
            <a:ext cx="1880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Supremum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0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) </a:t>
            </a:r>
            <a:endParaRPr lang="en-US" altLang="en-US" sz="20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15072"/>
              </p:ext>
            </p:extLst>
          </p:nvPr>
        </p:nvGraphicFramePr>
        <p:xfrm>
          <a:off x="453235" y="3463598"/>
          <a:ext cx="2885695" cy="26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0" name="SmartDraw" r:id="rId11" imgW="4379976" imgH="5551932" progId="SmartDraw.2">
                  <p:embed/>
                </p:oleObj>
              </mc:Choice>
              <mc:Fallback>
                <p:oleObj name="SmartDraw" r:id="rId11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3463598"/>
                        <a:ext cx="2885695" cy="2647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028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Proximity Measure for Binary Attributes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A contingency table for binary data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asymmetric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(</a:t>
            </a:r>
            <a:r>
              <a:rPr lang="en-US" altLang="en-US" sz="2400" dirty="0" smtClean="0">
                <a:solidFill>
                  <a:srgbClr val="FF0000"/>
                </a:solidFill>
              </a:rPr>
              <a:t>similarity</a:t>
            </a:r>
            <a:r>
              <a:rPr lang="en-US" altLang="en-US" sz="2400" dirty="0" smtClean="0"/>
              <a:t> measure for asymmetric binary variables): </a:t>
            </a:r>
            <a:endParaRPr lang="zh-CN" altLang="en-US" sz="2400" dirty="0" smtClean="0"/>
          </a:p>
          <a:p>
            <a:r>
              <a:rPr lang="en-US" altLang="en-US" sz="2400" dirty="0" smtClean="0"/>
              <a:t>Note: </a:t>
            </a:r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is the same as “coherence”: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36" descr="eqcontingenc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1969532"/>
            <a:ext cx="3101517" cy="96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4660030" y="2269478"/>
            <a:ext cx="9252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7136041" y="1600200"/>
            <a:ext cx="926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j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Picture 30" descr="eqbinarys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58" y="3301804"/>
            <a:ext cx="2397842" cy="5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 descr="eqbinarya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87715"/>
            <a:ext cx="1956620" cy="45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eqjacc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5082469"/>
            <a:ext cx="2924537" cy="4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5" descr="eqcoher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5123" y="5961506"/>
            <a:ext cx="6897776" cy="60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7388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Proximity Measure for Categorical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Categorical data, also called nominal attributes</a:t>
            </a:r>
          </a:p>
          <a:p>
            <a:pPr lvl="1"/>
            <a:r>
              <a:rPr lang="en-US" altLang="en-US" sz="2000" dirty="0" smtClean="0"/>
              <a:t> Example:  Color (red, yellow, blue, green), profession, etc.  </a:t>
            </a:r>
          </a:p>
          <a:p>
            <a:r>
              <a:rPr lang="en-US" altLang="en-US" sz="2400" dirty="0" smtClean="0"/>
              <a:t>Method 1: Simple matching</a:t>
            </a:r>
          </a:p>
          <a:p>
            <a:pPr lvl="1"/>
            <a:r>
              <a:rPr lang="en-US" altLang="en-US" sz="2000" dirty="0" smtClean="0"/>
              <a:t>m: # of matches, p: total # of variables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Method 2: Use a large number of binary attributes</a:t>
            </a:r>
          </a:p>
          <a:p>
            <a:pPr lvl="1"/>
            <a:r>
              <a:rPr lang="en-US" altLang="en-US" sz="2000" dirty="0" smtClean="0"/>
              <a:t>Creating a new binary attribute for each of the M nominal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805878"/>
              </p:ext>
            </p:extLst>
          </p:nvPr>
        </p:nvGraphicFramePr>
        <p:xfrm>
          <a:off x="3544912" y="3304954"/>
          <a:ext cx="20541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3" imgW="1384300" imgH="469900" progId="Equation.3">
                  <p:embed/>
                </p:oleObj>
              </mc:Choice>
              <mc:Fallback>
                <p:oleObj name="Equation" r:id="rId3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912" y="3304954"/>
                        <a:ext cx="20541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7369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Ordinal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 smtClean="0"/>
              <a:t>An ordinal variable can be discrete or continuous</a:t>
            </a:r>
          </a:p>
          <a:p>
            <a:r>
              <a:rPr lang="en-US" altLang="en-US" sz="2400" dirty="0" smtClean="0"/>
              <a:t>Order is important, e.g., rank (e.g., freshman, sophomore, junior, senior)</a:t>
            </a:r>
          </a:p>
          <a:p>
            <a:r>
              <a:rPr lang="en-US" altLang="en-US" sz="2400" dirty="0" smtClean="0"/>
              <a:t>Can be treated like interval-scaled </a:t>
            </a:r>
          </a:p>
          <a:p>
            <a:pPr lvl="1"/>
            <a:r>
              <a:rPr lang="en-US" altLang="en-US" sz="2400" dirty="0" smtClean="0"/>
              <a:t>Replace an ordinal variable value by its rank:</a:t>
            </a:r>
          </a:p>
          <a:p>
            <a:pPr lvl="1"/>
            <a:r>
              <a:rPr lang="en-US" altLang="en-US" sz="2400" dirty="0" smtClean="0"/>
              <a:t>Map the range of each variable onto [0, 1] by replacing </a:t>
            </a:r>
            <a:r>
              <a:rPr lang="en-US" altLang="en-US" sz="2400" dirty="0" err="1" smtClean="0"/>
              <a:t>i-th</a:t>
            </a:r>
            <a:r>
              <a:rPr lang="en-US" altLang="en-US" sz="2400" dirty="0" smtClean="0"/>
              <a:t> object in the f-</a:t>
            </a:r>
            <a:r>
              <a:rPr lang="en-US" altLang="en-US" sz="2400" dirty="0" err="1" smtClean="0"/>
              <a:t>th</a:t>
            </a:r>
            <a:r>
              <a:rPr lang="en-US" altLang="en-US" sz="2400" dirty="0" smtClean="0"/>
              <a:t> variable by </a:t>
            </a:r>
          </a:p>
          <a:p>
            <a:pPr lvl="2"/>
            <a:r>
              <a:rPr lang="en-US" altLang="en-US" sz="2000" dirty="0" smtClean="0"/>
              <a:t>Example:  freshman: 0; sophomore: 1/3; junior: 2/3; senior 1</a:t>
            </a:r>
          </a:p>
          <a:p>
            <a:pPr lvl="3"/>
            <a:r>
              <a:rPr lang="en-US" altLang="en-US" sz="1800" dirty="0" smtClean="0"/>
              <a:t>Then distance:  d(freshman, senior) = 1, d(junior, senior) = 1/3</a:t>
            </a:r>
          </a:p>
          <a:p>
            <a:pPr lvl="1"/>
            <a:r>
              <a:rPr lang="en-US" altLang="en-US" sz="2400" dirty="0" smtClean="0"/>
              <a:t>Compute the dissimilarity using methods for interval-scaled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9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Attributes of Mixed Type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binary or nominal:  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0  if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=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jf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; or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Compute ranks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Treat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as interval-scaled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63735"/>
              </p:ext>
            </p:extLst>
          </p:nvPr>
        </p:nvGraphicFramePr>
        <p:xfrm>
          <a:off x="6261654" y="2692728"/>
          <a:ext cx="2026939" cy="141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Equation" r:id="rId3" imgW="1269720" imgH="888840" progId="Equation.DSMT4">
                  <p:embed/>
                </p:oleObj>
              </mc:Choice>
              <mc:Fallback>
                <p:oleObj name="Equation" r:id="rId3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1654" y="2692728"/>
                        <a:ext cx="2026939" cy="141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94927"/>
              </p:ext>
            </p:extLst>
          </p:nvPr>
        </p:nvGraphicFramePr>
        <p:xfrm>
          <a:off x="4441264" y="4866967"/>
          <a:ext cx="1106097" cy="65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5" imgW="787320" imgH="469800" progId="Equation.DSMT4">
                  <p:embed/>
                </p:oleObj>
              </mc:Choice>
              <mc:Fallback>
                <p:oleObj name="Equation" r:id="rId5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1264" y="4866967"/>
                        <a:ext cx="1106097" cy="65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864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Cosine Similarity of Two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vector,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where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eq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55" y="2551471"/>
            <a:ext cx="5408292" cy="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6911"/>
              </p:ext>
            </p:extLst>
          </p:nvPr>
        </p:nvGraphicFramePr>
        <p:xfrm>
          <a:off x="3215897" y="4866968"/>
          <a:ext cx="2708109" cy="73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" name="Equation" r:id="rId4" imgW="1600200" imgH="431640" progId="Equation.DSMT4">
                  <p:embed/>
                </p:oleObj>
              </mc:Choice>
              <mc:Fallback>
                <p:oleObj name="Equation" r:id="rId4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97" y="4866968"/>
                        <a:ext cx="2708109" cy="73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7455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170981"/>
                </a:solidFill>
              </a:rPr>
              <a:t> </a:t>
            </a:r>
            <a:r>
              <a:rPr lang="en-US" smtClean="0"/>
              <a:t>KL Divergence: Comparing Two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The </a:t>
            </a:r>
            <a:r>
              <a:rPr lang="en-US" sz="2000" i="1" dirty="0" err="1" smtClean="0"/>
              <a:t>Kullback-Leibler</a:t>
            </a:r>
            <a:r>
              <a:rPr lang="en-US" sz="2000" i="1" dirty="0" smtClean="0"/>
              <a:t> (KL) divergence: </a:t>
            </a:r>
            <a:r>
              <a:rPr lang="en-US" sz="2000" dirty="0" smtClean="0"/>
              <a:t> Measure the difference between two probability distributions over the same variable </a:t>
            </a:r>
            <a:r>
              <a:rPr lang="en-US" sz="2000" i="1" dirty="0" smtClean="0"/>
              <a:t>x</a:t>
            </a:r>
            <a:endParaRPr lang="en-US" sz="2000" dirty="0" smtClean="0"/>
          </a:p>
          <a:p>
            <a:pPr lvl="1" indent="-342900">
              <a:spcBef>
                <a:spcPts val="200"/>
              </a:spcBef>
              <a:defRPr/>
            </a:pPr>
            <a:r>
              <a:rPr lang="en-US" sz="2000" dirty="0" smtClean="0"/>
              <a:t>From information theory, closely related to </a:t>
            </a:r>
            <a:r>
              <a:rPr lang="en-US" sz="2000" i="1" dirty="0" smtClean="0"/>
              <a:t>relative entropy</a:t>
            </a:r>
            <a:r>
              <a:rPr lang="en-US" sz="2000" dirty="0" smtClean="0"/>
              <a:t>, </a:t>
            </a:r>
            <a:r>
              <a:rPr lang="en-US" sz="2000" i="1" dirty="0" smtClean="0"/>
              <a:t>information divergence</a:t>
            </a:r>
            <a:r>
              <a:rPr lang="en-US" sz="2000" dirty="0" smtClean="0"/>
              <a:t>, and </a:t>
            </a:r>
            <a:r>
              <a:rPr lang="en-US" sz="2000" i="1" dirty="0" smtClean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D</a:t>
            </a:r>
            <a:r>
              <a:rPr lang="en-US" sz="2000" i="1" baseline="-25000" dirty="0" smtClean="0"/>
              <a:t>KL</a:t>
            </a:r>
            <a:r>
              <a:rPr lang="en-US" sz="2000" dirty="0" smtClean="0"/>
              <a:t>(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en-US" sz="2000" i="1" dirty="0" smtClean="0"/>
              <a:t> </a:t>
            </a:r>
            <a:r>
              <a:rPr lang="en-US" sz="2000" dirty="0" smtClean="0"/>
              <a:t>||</a:t>
            </a:r>
            <a:r>
              <a:rPr lang="en-US" sz="2000" i="1" dirty="0" smtClean="0"/>
              <a:t> 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)):  divergence of </a:t>
            </a:r>
            <a:r>
              <a:rPr lang="en-US" sz="2000" i="1" dirty="0" smtClean="0"/>
              <a:t>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 from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), measuring the information lost when </a:t>
            </a:r>
            <a:r>
              <a:rPr lang="en-US" sz="2000" i="1" dirty="0" smtClean="0"/>
              <a:t>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 is used to approximate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4" descr="Image result for K-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10817"/>
            <a:ext cx="4415555" cy="3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4304570"/>
            <a:ext cx="396239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9" y="5603144"/>
            <a:ext cx="3962400" cy="5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89741" y="5197665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mtClean="0"/>
              <a:t>Continuous form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89741" y="391960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/>
              <a:t>Discrete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88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 smtClean="0"/>
              <a:t>Data attribute types: nominal, binary, ordinal, interval-scaled, ratio-scaled</a:t>
            </a:r>
          </a:p>
          <a:p>
            <a:r>
              <a:rPr lang="en-US" altLang="en-US" dirty="0" smtClean="0"/>
              <a:t>Many types of data sets, e.g., numerical, text, graph, Web, image.</a:t>
            </a:r>
          </a:p>
          <a:p>
            <a:r>
              <a:rPr lang="en-US" altLang="en-US" dirty="0" smtClean="0"/>
              <a:t>Gain insight into the data by:</a:t>
            </a:r>
          </a:p>
          <a:p>
            <a:pPr lvl="1"/>
            <a:r>
              <a:rPr lang="en-US" altLang="en-US" dirty="0" smtClean="0"/>
              <a:t>Basic statistical data description: central tendency, dispersion,  graphical displays</a:t>
            </a:r>
          </a:p>
          <a:p>
            <a:pPr lvl="1"/>
            <a:r>
              <a:rPr lang="en-US" altLang="en-US" dirty="0" smtClean="0"/>
              <a:t>Data visualization: map data onto graphical primitives</a:t>
            </a:r>
          </a:p>
          <a:p>
            <a:pPr lvl="1"/>
            <a:r>
              <a:rPr lang="en-US" altLang="en-US" dirty="0" smtClean="0"/>
              <a:t>Measure data similarity</a:t>
            </a:r>
          </a:p>
          <a:p>
            <a:r>
              <a:rPr lang="en-US" altLang="en-US" dirty="0" smtClean="0"/>
              <a:t>Above steps are the beginning of data preprocessing </a:t>
            </a:r>
          </a:p>
          <a:p>
            <a:r>
              <a:rPr lang="en-US" altLang="en-US" dirty="0" smtClean="0"/>
              <a:t>Many methods have been developed but still an active area of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1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spcBef>
                <a:spcPts val="400"/>
              </a:spcBef>
            </a:pPr>
            <a:r>
              <a:rPr lang="en-US" altLang="en-US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chemeClr val="hlink"/>
                </a:solidFill>
              </a:rPr>
              <a:t>T. </a:t>
            </a:r>
            <a:r>
              <a:rPr lang="en-US" altLang="en-US" dirty="0" err="1">
                <a:solidFill>
                  <a:schemeClr val="hlink"/>
                </a:solidFill>
              </a:rPr>
              <a:t>Dasu</a:t>
            </a:r>
            <a:r>
              <a:rPr lang="en-US" altLang="en-US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L. Kaufman and P. J. </a:t>
            </a:r>
            <a:r>
              <a:rPr lang="en-US" altLang="en-US" dirty="0" err="1">
                <a:solidFill>
                  <a:srgbClr val="FF0000"/>
                </a:solidFill>
              </a:rPr>
              <a:t>Rousseeuw</a:t>
            </a:r>
            <a:r>
              <a:rPr lang="en-US" altLang="en-US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H. V. </a:t>
            </a:r>
            <a:r>
              <a:rPr lang="en-US" altLang="en-US" dirty="0" err="1"/>
              <a:t>Jagadish</a:t>
            </a:r>
            <a:r>
              <a:rPr lang="en-US" altLang="en-US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A. </a:t>
            </a:r>
            <a:r>
              <a:rPr lang="en-US" altLang="en-US" dirty="0" err="1"/>
              <a:t>Keim</a:t>
            </a:r>
            <a:r>
              <a:rPr lang="en-US" altLang="en-US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S.  </a:t>
            </a:r>
            <a:r>
              <a:rPr lang="en-US" altLang="en-US" dirty="0" err="1"/>
              <a:t>Santini</a:t>
            </a:r>
            <a:r>
              <a:rPr lang="en-US" altLang="en-US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E. R. </a:t>
            </a:r>
            <a:r>
              <a:rPr lang="en-US" altLang="en-US" dirty="0" err="1">
                <a:solidFill>
                  <a:srgbClr val="FF0000"/>
                </a:solidFill>
              </a:rPr>
              <a:t>Tufte</a:t>
            </a:r>
            <a:r>
              <a:rPr lang="en-US" altLang="en-US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C. Yu, et al., Visual data mining of multimedia data for social and behavioral studies, Information Visualization, 8(1), 2009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altLang="en-US" dirty="0" smtClean="0"/>
              <a:t>CS412: </a:t>
            </a:r>
            <a:r>
              <a:rPr lang="en-US" dirty="0" smtClean="0"/>
              <a:t>Assignment #1 was distributed </a:t>
            </a:r>
            <a:r>
              <a:rPr lang="en-US" altLang="zh-CN" dirty="0" smtClean="0"/>
              <a:t>yesterday!</a:t>
            </a:r>
            <a:endParaRPr lang="zh-CN" altLang="en-US" dirty="0" smtClean="0"/>
          </a:p>
          <a:p>
            <a:pPr lvl="1"/>
            <a:r>
              <a:rPr lang="en-US" dirty="0" smtClean="0"/>
              <a:t>The due date is </a:t>
            </a:r>
            <a:r>
              <a:rPr lang="en-US" altLang="zh-CN" dirty="0" smtClean="0"/>
              <a:t>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15</a:t>
            </a:r>
            <a:r>
              <a:rPr lang="en-US" dirty="0" smtClean="0"/>
              <a:t>.  No late homework will be accepted!!</a:t>
            </a:r>
            <a:endParaRPr lang="zh-CN" altLang="en-US" dirty="0" smtClean="0"/>
          </a:p>
          <a:p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4th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Credit</a:t>
            </a:r>
            <a:r>
              <a:rPr lang="zh-CN" altLang="en-US" dirty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announced</a:t>
            </a:r>
            <a:r>
              <a:rPr lang="en-US" altLang="zh-CN" dirty="0"/>
              <a:t>!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KDD’15-’16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proceedings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(430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Manually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ID)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“attribute”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(phrases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methodology,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technique,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datasets</a:t>
            </a:r>
            <a:r>
              <a:rPr lang="mr-IN" altLang="zh-CN" dirty="0" smtClean="0"/>
              <a:t>…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similarity/dissimilarity</a:t>
            </a:r>
            <a:endParaRPr lang="zh-CN" altLang="en-US" b="1" dirty="0" smtClean="0"/>
          </a:p>
          <a:p>
            <a:pPr lvl="1"/>
            <a:r>
              <a:rPr lang="en-US" altLang="zh-CN" b="1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affiliation,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PDF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report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TabSV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(.</a:t>
            </a:r>
            <a:r>
              <a:rPr lang="en-US" altLang="zh-CN" dirty="0" err="1" smtClean="0">
                <a:solidFill>
                  <a:srgbClr val="FF0000"/>
                </a:solidFill>
              </a:rPr>
              <a:t>tsv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table: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individual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proj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98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</a:t>
            </a:r>
            <a:r>
              <a:rPr lang="en-US" altLang="en-US" sz="2400" dirty="0" smtClean="0"/>
              <a:t>object</a:t>
            </a:r>
            <a:endParaRPr lang="en-US" altLang="en-US" sz="2400" dirty="0"/>
          </a:p>
          <a:p>
            <a:r>
              <a:rPr lang="en-US" altLang="en-US" sz="2400" dirty="0" smtClean="0"/>
              <a:t>Types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Nominal (e.g., red, blue)</a:t>
            </a:r>
          </a:p>
          <a:p>
            <a:pPr lvl="1"/>
            <a:r>
              <a:rPr lang="en-US" altLang="en-US" sz="2400" dirty="0"/>
              <a:t>Binary (e.g., {true, false})</a:t>
            </a:r>
          </a:p>
          <a:p>
            <a:pPr lvl="1"/>
            <a:r>
              <a:rPr lang="en-US" altLang="en-US" sz="2400" dirty="0"/>
              <a:t>Ordinal (e.g., {freshman, sophomore, junior, senior})</a:t>
            </a:r>
          </a:p>
          <a:p>
            <a:pPr lvl="1"/>
            <a:r>
              <a:rPr lang="en-US" altLang="en-US" sz="2400" dirty="0"/>
              <a:t>Numeric: quantitative</a:t>
            </a:r>
          </a:p>
          <a:p>
            <a:pPr lvl="2"/>
            <a:r>
              <a:rPr lang="en-US" altLang="en-US" dirty="0"/>
              <a:t>Interval-scaled: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C is interval scales</a:t>
            </a:r>
            <a:endParaRPr lang="en-US" altLang="en-US" dirty="0"/>
          </a:p>
          <a:p>
            <a:pPr lvl="2"/>
            <a:r>
              <a:rPr lang="en-US" altLang="en-US" dirty="0"/>
              <a:t>Ratio-scaled: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baseline="30000" dirty="0">
                <a:latin typeface="Calibri" panose="020F0502020204030204" pitchFamily="34" charset="0"/>
              </a:rPr>
              <a:t> ○</a:t>
            </a:r>
            <a:r>
              <a:rPr lang="en-US" altLang="en-US" dirty="0" smtClean="0">
                <a:latin typeface="Calibri" panose="020F0502020204030204" pitchFamily="34" charset="0"/>
              </a:rPr>
              <a:t>K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</a:t>
            </a:r>
            <a:r>
              <a:rPr lang="en-US" altLang="en-US" sz="2400" dirty="0" smtClean="0"/>
              <a:t>rankings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Discrete </a:t>
            </a:r>
            <a:r>
              <a:rPr lang="en-US" altLang="en-US" dirty="0" smtClean="0"/>
              <a:t>vs </a:t>
            </a:r>
            <a:r>
              <a:rPr lang="en-US" altLang="en-US" dirty="0"/>
              <a:t>Continuous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only a finite or </a:t>
            </a:r>
            <a:r>
              <a:rPr lang="en-US" altLang="en-US" sz="2400" dirty="0" smtClean="0"/>
              <a:t>countab</a:t>
            </a:r>
            <a:r>
              <a:rPr lang="en-US" altLang="zh-CN" sz="2400" dirty="0" smtClean="0"/>
              <a:t>le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infinite set of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zip codes, profession, or the set of words in a collection of documents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temperature, height, or weight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(2) Graphs and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Transportation networks</a:t>
            </a:r>
          </a:p>
          <a:p>
            <a:r>
              <a:rPr lang="en-US" sz="2800" dirty="0" smtClean="0"/>
              <a:t>World Wide Web</a:t>
            </a:r>
          </a:p>
          <a:p>
            <a:r>
              <a:rPr lang="en-US" sz="2800" dirty="0" smtClean="0"/>
              <a:t>Molecular structures</a:t>
            </a:r>
          </a:p>
          <a:p>
            <a:r>
              <a:rPr lang="en-US" sz="2800" dirty="0" smtClean="0"/>
              <a:t>Social or information 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3665945"/>
            <a:ext cx="2743200" cy="24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hem.ch.huji.ac.il/pics/bi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" y="4460913"/>
            <a:ext cx="182880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5938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2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90" y="3566232"/>
            <a:ext cx="5375941" cy="31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" y="418980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(3) 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Video data: sequence of images</a:t>
            </a:r>
          </a:p>
          <a:p>
            <a:r>
              <a:rPr lang="en-US" altLang="en-US" sz="2800" dirty="0" smtClean="0"/>
              <a:t>Temporal data: time-series</a:t>
            </a:r>
          </a:p>
          <a:p>
            <a:r>
              <a:rPr lang="en-US" altLang="en-US" sz="2800" dirty="0" smtClean="0"/>
              <a:t>Sequential Data: transaction sequences</a:t>
            </a:r>
          </a:p>
          <a:p>
            <a:r>
              <a:rPr lang="en-US" altLang="en-US" sz="2800" dirty="0" smtClean="0"/>
              <a:t>Genetic sequence data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46805</TotalTime>
  <Words>2769</Words>
  <Application>Microsoft Macintosh PowerPoint</Application>
  <PresentationFormat>On-screen Show (4:3)</PresentationFormat>
  <Paragraphs>397</Paragraphs>
  <Slides>49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Calibri</vt:lpstr>
      <vt:lpstr>Corbel</vt:lpstr>
      <vt:lpstr>Mangal</vt:lpstr>
      <vt:lpstr>Symbol</vt:lpstr>
      <vt:lpstr>Tahoma</vt:lpstr>
      <vt:lpstr>Times New Roman</vt:lpstr>
      <vt:lpstr>Wingdings</vt:lpstr>
      <vt:lpstr>华文楷体</vt:lpstr>
      <vt:lpstr>宋体</vt:lpstr>
      <vt:lpstr>Arial</vt:lpstr>
      <vt:lpstr>Office Theme</vt:lpstr>
      <vt:lpstr>Microsoft Equation 3.0</vt:lpstr>
      <vt:lpstr>Equation</vt:lpstr>
      <vt:lpstr>Chart</vt:lpstr>
      <vt:lpstr>SmartDraw</vt:lpstr>
      <vt:lpstr>Worksheet</vt:lpstr>
      <vt:lpstr>Chapter 2. Getting to Know Your Data</vt:lpstr>
      <vt:lpstr>Chapter 2. Getting to Know Your Data</vt:lpstr>
      <vt:lpstr>Types of Data Sets: (1) Record Data</vt:lpstr>
      <vt:lpstr>Data Objects</vt:lpstr>
      <vt:lpstr>Attributes</vt:lpstr>
      <vt:lpstr>Attribute Types </vt:lpstr>
      <vt:lpstr>Discrete vs Continuous Attributes </vt:lpstr>
      <vt:lpstr>Types of Data Sets: (2) Graphs and Networks</vt:lpstr>
      <vt:lpstr>Types of Data Sets: (3) Ordered Data</vt:lpstr>
      <vt:lpstr>Other Types of Data Sets</vt:lpstr>
      <vt:lpstr>Characterisitcs of Structured Data</vt:lpstr>
      <vt:lpstr>Chapter 2. Getting to Know Your Data</vt:lpstr>
      <vt:lpstr>Basic Statistical Descriptions of Data</vt:lpstr>
      <vt:lpstr>Measuring the Central Tendency: (1) Mean</vt:lpstr>
      <vt:lpstr>Measuring the Central Tendency: (2) Median</vt:lpstr>
      <vt:lpstr>Measuring the Central Tendency: (3) Mode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(1) Quartiles &amp; Boxplots </vt:lpstr>
      <vt:lpstr>(2) Histogram Analysis</vt:lpstr>
      <vt:lpstr>Histograms Often Tell More than Boxplots</vt:lpstr>
      <vt:lpstr>(3) Quantile Plot</vt:lpstr>
      <vt:lpstr>(4) Quantile-Quantile (Q-Q) Plot</vt:lpstr>
      <vt:lpstr>(5) Scatter plot</vt:lpstr>
      <vt:lpstr>Positively, Negatively Correlated, and Uncorrelated Data</vt:lpstr>
      <vt:lpstr>Announcements: Assign. 1 and 4th Credit Project</vt:lpstr>
      <vt:lpstr>Chapter 2. Getting to Know Your Data</vt:lpstr>
      <vt:lpstr>Scatterplot Matrices</vt:lpstr>
      <vt:lpstr>Landscapes</vt:lpstr>
      <vt:lpstr>Tree-Map</vt:lpstr>
      <vt:lpstr>Tag Cloud</vt:lpstr>
      <vt:lpstr>Networks</vt:lpstr>
      <vt:lpstr>Chapter 2. Getting to Know Your Data</vt:lpstr>
      <vt:lpstr>Similarity, Dissimilarity, and Proximity</vt:lpstr>
      <vt:lpstr>Data Matrix and Dissimilarity Matrix</vt:lpstr>
      <vt:lpstr>Example: Euclidean Distance</vt:lpstr>
      <vt:lpstr>Minkowski Distance</vt:lpstr>
      <vt:lpstr>Special Cases of Minkowski Distance</vt:lpstr>
      <vt:lpstr>Example: Minkowski Distance at Special Cases</vt:lpstr>
      <vt:lpstr>Proximity Measure for Binary Attributes</vt:lpstr>
      <vt:lpstr>Proximity Measure for Categorical Attributes</vt:lpstr>
      <vt:lpstr>Ordinal Variables</vt:lpstr>
      <vt:lpstr>Attributes of Mixed Types</vt:lpstr>
      <vt:lpstr>Cosine Similarity of Two Vectors</vt:lpstr>
      <vt:lpstr> KL Divergence: Comparing Two Probability Distributions</vt:lpstr>
      <vt:lpstr>Summary</vt:lpstr>
      <vt:lpstr>References</vt:lpstr>
      <vt:lpstr>Announcement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1868</cp:revision>
  <cp:lastPrinted>2017-01-15T22:23:57Z</cp:lastPrinted>
  <dcterms:created xsi:type="dcterms:W3CDTF">2015-05-16T14:51:23Z</dcterms:created>
  <dcterms:modified xsi:type="dcterms:W3CDTF">2017-05-26T02:46:43Z</dcterms:modified>
</cp:coreProperties>
</file>